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ppt/revisionInfo.xml" ContentType="application/vnd.ms-powerpoint.revisioninfo+xml"/>
  <Override PartName="/ppt/changesInfos/changesInfo1.xml" ContentType="application/vnd.ms-powerpoint.changesinfo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notesMasterIdLst>
    <p:notesMasterId r:id="rId13"/>
  </p:notesMasterIdLst>
  <p:sldIdLst>
    <p:sldId id="502" r:id="rId2"/>
    <p:sldId id="257" r:id="rId3"/>
    <p:sldId id="282" r:id="rId4"/>
    <p:sldId id="283" r:id="rId5"/>
    <p:sldId id="284" r:id="rId6"/>
    <p:sldId id="285" r:id="rId7"/>
    <p:sldId id="286" r:id="rId8"/>
    <p:sldId id="287" r:id="rId9"/>
    <p:sldId id="288" r:id="rId10"/>
    <p:sldId id="290" r:id="rId11"/>
    <p:sldId id="279" r:id="rId1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5F483713-2A2F-45A0-A754-659090EBB3C6}" v="3" dt="2021-08-31T03:17:39.459"/>
  </p1510:revLst>
</p1510:revInfo>
</file>

<file path=ppt/tableStyles.xml><?xml version="1.0" encoding="utf-8"?>
<a:tblStyleLst xmlns:a="http://schemas.openxmlformats.org/drawingml/2006/main" def="{5C22544A-7EE6-4342-B048-85BDC9FD1C3A}">
  <a:tblStyle styleId="{125E5076-3810-47DD-B79F-674D7AD40C01}" styleName="深色样式 1 - 强调 1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wholeTbl>
    <a:band1H>
      <a:tcStyle>
        <a:tcBdr/>
        <a:fill>
          <a:solidFill>
            <a:schemeClr val="accent1">
              <a:shade val="60000"/>
            </a:schemeClr>
          </a:solidFill>
        </a:fill>
      </a:tcStyle>
    </a:band1H>
    <a:band1V>
      <a:tcStyle>
        <a:tcBdr/>
        <a:fill>
          <a:solidFill>
            <a:schemeClr val="accent1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1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1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1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5C22544A-7EE6-4342-B048-85BDC9FD1C3A}" styleName="中度样式 2 - 强调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5940675A-B579-460E-94D1-54222C63F5DA}" styleName="无样式，网格型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6000" autoAdjust="0"/>
    <p:restoredTop sz="94660"/>
  </p:normalViewPr>
  <p:slideViewPr>
    <p:cSldViewPr snapToGrid="0">
      <p:cViewPr varScale="1">
        <p:scale>
          <a:sx n="72" d="100"/>
          <a:sy n="72" d="100"/>
        </p:scale>
        <p:origin x="618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21" Type="http://schemas.microsoft.com/office/2015/10/relationships/revisionInfo" Target="revisionInfo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20" Type="http://schemas.microsoft.com/office/2016/11/relationships/changesInfo" Target="changesInfos/changesInfo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Nasil Phạm" userId="72956dafe1aa49c0" providerId="LiveId" clId="{5F483713-2A2F-45A0-A754-659090EBB3C6}"/>
    <pc:docChg chg="custSel addSld modSld modMainMaster">
      <pc:chgData name="Nasil Phạm" userId="72956dafe1aa49c0" providerId="LiveId" clId="{5F483713-2A2F-45A0-A754-659090EBB3C6}" dt="2021-08-31T03:17:45.685" v="35" actId="680"/>
      <pc:docMkLst>
        <pc:docMk/>
      </pc:docMkLst>
      <pc:sldChg chg="modSp mod">
        <pc:chgData name="Nasil Phạm" userId="72956dafe1aa49c0" providerId="LiveId" clId="{5F483713-2A2F-45A0-A754-659090EBB3C6}" dt="2021-08-31T03:17:07.544" v="1" actId="27636"/>
        <pc:sldMkLst>
          <pc:docMk/>
          <pc:sldMk cId="0" sldId="285"/>
        </pc:sldMkLst>
        <pc:spChg chg="mod">
          <ac:chgData name="Nasil Phạm" userId="72956dafe1aa49c0" providerId="LiveId" clId="{5F483713-2A2F-45A0-A754-659090EBB3C6}" dt="2021-08-31T03:17:07.544" v="1" actId="27636"/>
          <ac:spMkLst>
            <pc:docMk/>
            <pc:sldMk cId="0" sldId="285"/>
            <ac:spMk id="5" creationId="{00000000-0000-0000-0000-000000000000}"/>
          </ac:spMkLst>
        </pc:spChg>
      </pc:sldChg>
      <pc:sldChg chg="add">
        <pc:chgData name="Nasil Phạm" userId="72956dafe1aa49c0" providerId="LiveId" clId="{5F483713-2A2F-45A0-A754-659090EBB3C6}" dt="2021-08-31T03:17:07.458" v="0"/>
        <pc:sldMkLst>
          <pc:docMk/>
          <pc:sldMk cId="2948499370" sldId="333"/>
        </pc:sldMkLst>
      </pc:sldChg>
      <pc:sldChg chg="add">
        <pc:chgData name="Nasil Phạm" userId="72956dafe1aa49c0" providerId="LiveId" clId="{5F483713-2A2F-45A0-A754-659090EBB3C6}" dt="2021-08-31T03:17:07.458" v="0"/>
        <pc:sldMkLst>
          <pc:docMk/>
          <pc:sldMk cId="2691325579" sldId="501"/>
        </pc:sldMkLst>
      </pc:sldChg>
      <pc:sldChg chg="new">
        <pc:chgData name="Nasil Phạm" userId="72956dafe1aa49c0" providerId="LiveId" clId="{5F483713-2A2F-45A0-A754-659090EBB3C6}" dt="2021-08-31T03:17:45.685" v="35" actId="680"/>
        <pc:sldMkLst>
          <pc:docMk/>
          <pc:sldMk cId="1673736264" sldId="502"/>
        </pc:sldMkLst>
      </pc:sldChg>
      <pc:sldMasterChg chg="modSldLayout">
        <pc:chgData name="Nasil Phạm" userId="72956dafe1aa49c0" providerId="LiveId" clId="{5F483713-2A2F-45A0-A754-659090EBB3C6}" dt="2021-08-31T03:17:39.459" v="34" actId="16037"/>
        <pc:sldMasterMkLst>
          <pc:docMk/>
          <pc:sldMasterMk cId="0" sldId="2147483648"/>
        </pc:sldMasterMkLst>
        <pc:sldLayoutChg chg="modSp mod">
          <pc:chgData name="Nasil Phạm" userId="72956dafe1aa49c0" providerId="LiveId" clId="{5F483713-2A2F-45A0-A754-659090EBB3C6}" dt="2021-08-31T03:17:39.459" v="34" actId="16037"/>
          <pc:sldLayoutMkLst>
            <pc:docMk/>
            <pc:sldMasterMk cId="0" sldId="2147483648"/>
            <pc:sldLayoutMk cId="17912862" sldId="2147483660"/>
          </pc:sldLayoutMkLst>
          <pc:spChg chg="mod">
            <ac:chgData name="Nasil Phạm" userId="72956dafe1aa49c0" providerId="LiveId" clId="{5F483713-2A2F-45A0-A754-659090EBB3C6}" dt="2021-08-31T03:17:39.459" v="34" actId="16037"/>
            <ac:spMkLst>
              <pc:docMk/>
              <pc:sldMasterMk cId="0" sldId="2147483648"/>
              <pc:sldLayoutMk cId="17912862" sldId="2147483660"/>
              <ac:spMk id="6" creationId="{0D1DD2F0-1E09-4BE6-A7DE-8C06ACE2AA75}"/>
            </ac:spMkLst>
          </pc:spChg>
          <pc:spChg chg="mod">
            <ac:chgData name="Nasil Phạm" userId="72956dafe1aa49c0" providerId="LiveId" clId="{5F483713-2A2F-45A0-A754-659090EBB3C6}" dt="2021-08-31T03:17:35.730" v="33" actId="1037"/>
            <ac:spMkLst>
              <pc:docMk/>
              <pc:sldMasterMk cId="0" sldId="2147483648"/>
              <pc:sldLayoutMk cId="17912862" sldId="2147483660"/>
              <ac:spMk id="21" creationId="{7906B193-ED6B-4AA8-AC54-DB2A501FADDA}"/>
            </ac:spMkLst>
          </pc:spChg>
        </pc:sldLayoutChg>
      </pc:sldMaster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EFD42F7-718C-4B98-AAEC-167E6DDD60A7}" type="datetimeFigureOut">
              <a:rPr lang="en-US" smtClean="0"/>
              <a:t>8/15/2022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1B2AA4F-B828-4D7C-AFD3-893933DAFCB4}" type="slidenum">
              <a:rPr lang="en-US" smtClean="0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1_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2DC4D3E3-CA7E-4E70-9736-8ABB338D9562}"/>
              </a:ext>
            </a:extLst>
          </p:cNvPr>
          <p:cNvSpPr/>
          <p:nvPr userDrawn="1"/>
        </p:nvSpPr>
        <p:spPr>
          <a:xfrm>
            <a:off x="173048" y="285187"/>
            <a:ext cx="11809593" cy="6535271"/>
          </a:xfrm>
          <a:prstGeom prst="roundRect">
            <a:avLst>
              <a:gd name="adj" fmla="val 5967"/>
            </a:avLst>
          </a:prstGeom>
          <a:solidFill>
            <a:schemeClr val="tx1">
              <a:lumMod val="20000"/>
              <a:lumOff val="8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 dirty="0"/>
          </a:p>
        </p:txBody>
      </p:sp>
      <p:sp>
        <p:nvSpPr>
          <p:cNvPr id="4" name="Right Triangle 3">
            <a:extLst>
              <a:ext uri="{FF2B5EF4-FFF2-40B4-BE49-F238E27FC236}">
                <a16:creationId xmlns:a16="http://schemas.microsoft.com/office/drawing/2014/main" id="{0B42DAB7-6142-42A6-8E7F-3D7E68A363AA}"/>
              </a:ext>
            </a:extLst>
          </p:cNvPr>
          <p:cNvSpPr/>
          <p:nvPr userDrawn="1"/>
        </p:nvSpPr>
        <p:spPr>
          <a:xfrm>
            <a:off x="1" y="5150225"/>
            <a:ext cx="2024311" cy="1707777"/>
          </a:xfrm>
          <a:prstGeom prst="rtTriangle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 dirty="0"/>
          </a:p>
        </p:txBody>
      </p:sp>
      <p:sp>
        <p:nvSpPr>
          <p:cNvPr id="5" name="Right Triangle 4">
            <a:extLst>
              <a:ext uri="{FF2B5EF4-FFF2-40B4-BE49-F238E27FC236}">
                <a16:creationId xmlns:a16="http://schemas.microsoft.com/office/drawing/2014/main" id="{DB9EA634-0F9F-494B-B73F-484148581D91}"/>
              </a:ext>
            </a:extLst>
          </p:cNvPr>
          <p:cNvSpPr/>
          <p:nvPr userDrawn="1"/>
        </p:nvSpPr>
        <p:spPr>
          <a:xfrm>
            <a:off x="395860" y="4625789"/>
            <a:ext cx="2415309" cy="2283479"/>
          </a:xfrm>
          <a:prstGeom prst="rtTriangle">
            <a:avLst/>
          </a:prstGeom>
          <a:solidFill>
            <a:srgbClr val="009A4E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6" name="Right Triangle 5">
            <a:extLst>
              <a:ext uri="{FF2B5EF4-FFF2-40B4-BE49-F238E27FC236}">
                <a16:creationId xmlns:a16="http://schemas.microsoft.com/office/drawing/2014/main" id="{0D1DD2F0-1E09-4BE6-A7DE-8C06ACE2AA75}"/>
              </a:ext>
            </a:extLst>
          </p:cNvPr>
          <p:cNvSpPr/>
          <p:nvPr userDrawn="1"/>
        </p:nvSpPr>
        <p:spPr>
          <a:xfrm rot="10800000">
            <a:off x="10394482" y="2"/>
            <a:ext cx="1863839" cy="1838047"/>
          </a:xfrm>
          <a:prstGeom prst="rtTriangle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 dirty="0">
              <a:solidFill>
                <a:srgbClr val="66FFCC"/>
              </a:solidFill>
            </a:endParaRPr>
          </a:p>
        </p:txBody>
      </p:sp>
      <p:sp>
        <p:nvSpPr>
          <p:cNvPr id="7" name="Right Triangle 6">
            <a:extLst>
              <a:ext uri="{FF2B5EF4-FFF2-40B4-BE49-F238E27FC236}">
                <a16:creationId xmlns:a16="http://schemas.microsoft.com/office/drawing/2014/main" id="{217B321F-A2C8-4C10-87B8-FF197474F4A6}"/>
              </a:ext>
            </a:extLst>
          </p:cNvPr>
          <p:cNvSpPr/>
          <p:nvPr userDrawn="1"/>
        </p:nvSpPr>
        <p:spPr>
          <a:xfrm rot="10800000">
            <a:off x="9376351" y="1"/>
            <a:ext cx="2415309" cy="2283479"/>
          </a:xfrm>
          <a:prstGeom prst="rtTriangle">
            <a:avLst/>
          </a:prstGeom>
          <a:solidFill>
            <a:srgbClr val="009A4E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8" name="Rectangle: Rounded Corners 7">
            <a:extLst>
              <a:ext uri="{FF2B5EF4-FFF2-40B4-BE49-F238E27FC236}">
                <a16:creationId xmlns:a16="http://schemas.microsoft.com/office/drawing/2014/main" id="{CCDCFD63-96BE-4F5B-A298-6F406CE8C82C}"/>
              </a:ext>
            </a:extLst>
          </p:cNvPr>
          <p:cNvSpPr/>
          <p:nvPr userDrawn="1"/>
        </p:nvSpPr>
        <p:spPr>
          <a:xfrm>
            <a:off x="5836515" y="3083197"/>
            <a:ext cx="5730968" cy="1145523"/>
          </a:xfrm>
          <a:prstGeom prst="roundRect">
            <a:avLst>
              <a:gd name="adj" fmla="val 50000"/>
            </a:avLst>
          </a:prstGeom>
          <a:solidFill>
            <a:srgbClr val="00B05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9" name="Rectangle: Rounded Corners 8">
            <a:extLst>
              <a:ext uri="{FF2B5EF4-FFF2-40B4-BE49-F238E27FC236}">
                <a16:creationId xmlns:a16="http://schemas.microsoft.com/office/drawing/2014/main" id="{03D88355-306A-48E2-A92E-1D1AB947B522}"/>
              </a:ext>
            </a:extLst>
          </p:cNvPr>
          <p:cNvSpPr/>
          <p:nvPr userDrawn="1"/>
        </p:nvSpPr>
        <p:spPr>
          <a:xfrm>
            <a:off x="6913590" y="4453499"/>
            <a:ext cx="4653895" cy="508467"/>
          </a:xfrm>
          <a:prstGeom prst="roundRect">
            <a:avLst>
              <a:gd name="adj" fmla="val 50000"/>
            </a:avLst>
          </a:prstGeom>
          <a:solidFill>
            <a:srgbClr val="00B05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pic>
        <p:nvPicPr>
          <p:cNvPr id="12" name="Picture 11" descr="Graphical user interface, text&#10;&#10;Description automatically generated">
            <a:extLst>
              <a:ext uri="{FF2B5EF4-FFF2-40B4-BE49-F238E27FC236}">
                <a16:creationId xmlns:a16="http://schemas.microsoft.com/office/drawing/2014/main" id="{7D6C553E-C677-42B6-AF1C-DEF080012AE2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76985" y="285187"/>
            <a:ext cx="3701427" cy="4943475"/>
          </a:xfrm>
          <a:prstGeom prst="rect">
            <a:avLst/>
          </a:prstGeom>
        </p:spPr>
      </p:pic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130396EC-0661-4642-8DEC-905FB0398A2A}"/>
              </a:ext>
            </a:extLst>
          </p:cNvPr>
          <p:cNvSpPr/>
          <p:nvPr userDrawn="1"/>
        </p:nvSpPr>
        <p:spPr>
          <a:xfrm>
            <a:off x="3350497" y="5390027"/>
            <a:ext cx="1927915" cy="778400"/>
          </a:xfrm>
          <a:prstGeom prst="roundRect">
            <a:avLst>
              <a:gd name="adj" fmla="val 50000"/>
            </a:avLst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pic>
        <p:nvPicPr>
          <p:cNvPr id="14" name="Picture 13" descr="Text&#10;&#10;Description automatically generated">
            <a:extLst>
              <a:ext uri="{FF2B5EF4-FFF2-40B4-BE49-F238E27FC236}">
                <a16:creationId xmlns:a16="http://schemas.microsoft.com/office/drawing/2014/main" id="{422DC164-04A5-480D-8BBA-B760A3C9F800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89885" y="5397904"/>
            <a:ext cx="1249139" cy="780293"/>
          </a:xfrm>
          <a:prstGeom prst="rect">
            <a:avLst/>
          </a:prstGeom>
        </p:spPr>
      </p:pic>
      <p:sp>
        <p:nvSpPr>
          <p:cNvPr id="15" name="Rectangle: Rounded Corners 14">
            <a:extLst>
              <a:ext uri="{FF2B5EF4-FFF2-40B4-BE49-F238E27FC236}">
                <a16:creationId xmlns:a16="http://schemas.microsoft.com/office/drawing/2014/main" id="{B2AD1FF5-FFA6-4658-82FB-D9879361A57B}"/>
              </a:ext>
            </a:extLst>
          </p:cNvPr>
          <p:cNvSpPr/>
          <p:nvPr userDrawn="1"/>
        </p:nvSpPr>
        <p:spPr>
          <a:xfrm>
            <a:off x="5836515" y="1865129"/>
            <a:ext cx="5730968" cy="1145523"/>
          </a:xfrm>
          <a:prstGeom prst="roundRect">
            <a:avLst>
              <a:gd name="adj" fmla="val 50000"/>
            </a:avLst>
          </a:prstGeom>
          <a:solidFill>
            <a:srgbClr val="00B05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19" name="Title 1">
            <a:extLst>
              <a:ext uri="{FF2B5EF4-FFF2-40B4-BE49-F238E27FC236}">
                <a16:creationId xmlns:a16="http://schemas.microsoft.com/office/drawing/2014/main" id="{1713510F-2914-431A-AA06-486B596737CC}"/>
              </a:ext>
            </a:extLst>
          </p:cNvPr>
          <p:cNvSpPr txBox="1">
            <a:spLocks/>
          </p:cNvSpPr>
          <p:nvPr userDrawn="1"/>
        </p:nvSpPr>
        <p:spPr>
          <a:xfrm>
            <a:off x="6203751" y="2097409"/>
            <a:ext cx="5007944" cy="659935"/>
          </a:xfrm>
          <a:prstGeom prst="rect">
            <a:avLst/>
          </a:prstGeom>
        </p:spPr>
        <p:txBody>
          <a:bodyPr vert="horz" lIns="91440" tIns="45720" rIns="91440" bIns="45720" rtlCol="0" anchor="ctr">
            <a:normAutofit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US" sz="4400" dirty="0" err="1"/>
              <a:t>Bài</a:t>
            </a:r>
            <a:r>
              <a:rPr lang="en-US" sz="4400" dirty="0"/>
              <a:t> </a:t>
            </a:r>
            <a:r>
              <a:rPr lang="en-US" sz="4400" dirty="0" err="1"/>
              <a:t>giảng</a:t>
            </a:r>
            <a:r>
              <a:rPr lang="en-US" sz="4400" dirty="0"/>
              <a:t> </a:t>
            </a:r>
            <a:r>
              <a:rPr lang="en-US" sz="4400" dirty="0" err="1"/>
              <a:t>điện</a:t>
            </a:r>
            <a:r>
              <a:rPr lang="en-US" sz="4400" dirty="0"/>
              <a:t> </a:t>
            </a:r>
            <a:r>
              <a:rPr lang="en-US" sz="4400" dirty="0" err="1"/>
              <a:t>tử</a:t>
            </a:r>
            <a:endParaRPr lang="en-US" sz="4400" dirty="0"/>
          </a:p>
        </p:txBody>
      </p:sp>
      <p:sp>
        <p:nvSpPr>
          <p:cNvPr id="20" name="Title 1">
            <a:extLst>
              <a:ext uri="{FF2B5EF4-FFF2-40B4-BE49-F238E27FC236}">
                <a16:creationId xmlns:a16="http://schemas.microsoft.com/office/drawing/2014/main" id="{4031702D-1C58-49CA-A7CB-B4EF0021C8A3}"/>
              </a:ext>
            </a:extLst>
          </p:cNvPr>
          <p:cNvSpPr txBox="1">
            <a:spLocks/>
          </p:cNvSpPr>
          <p:nvPr userDrawn="1"/>
        </p:nvSpPr>
        <p:spPr>
          <a:xfrm>
            <a:off x="6198027" y="3364611"/>
            <a:ext cx="5007944" cy="659935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25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US" sz="4400" dirty="0"/>
              <a:t>Unit 7: Growing up</a:t>
            </a:r>
          </a:p>
        </p:txBody>
      </p:sp>
      <p:sp>
        <p:nvSpPr>
          <p:cNvPr id="21" name="Title 1">
            <a:extLst>
              <a:ext uri="{FF2B5EF4-FFF2-40B4-BE49-F238E27FC236}">
                <a16:creationId xmlns:a16="http://schemas.microsoft.com/office/drawing/2014/main" id="{7906B193-ED6B-4AA8-AC54-DB2A501FADDA}"/>
              </a:ext>
            </a:extLst>
          </p:cNvPr>
          <p:cNvSpPr txBox="1">
            <a:spLocks/>
          </p:cNvSpPr>
          <p:nvPr userDrawn="1"/>
        </p:nvSpPr>
        <p:spPr>
          <a:xfrm>
            <a:off x="7001563" y="4377766"/>
            <a:ext cx="5007944" cy="65993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US" sz="2400" dirty="0"/>
              <a:t>Lesson 9: Puzzles and Games</a:t>
            </a:r>
          </a:p>
        </p:txBody>
      </p:sp>
    </p:spTree>
    <p:extLst>
      <p:ext uri="{BB962C8B-B14F-4D97-AF65-F5344CB8AC3E}">
        <p14:creationId xmlns:p14="http://schemas.microsoft.com/office/powerpoint/2010/main" val="1791286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8/15/2022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8/15/2022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8/15/2022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8/15/2022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8/15/2022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8/15/2022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8/15/2022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8/15/2022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8/15/2022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8/15/2022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8/15/2022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3A1C593-65D0-4073-BCC9-577B9352EA97}" type="datetimeFigureOut">
              <a:rPr lang="en-US" smtClean="0"/>
              <a:t>8/15/2022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0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gif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8.xml"/><Relationship Id="rId5" Type="http://schemas.openxmlformats.org/officeDocument/2006/relationships/image" Target="../media/image6.gif"/><Relationship Id="rId4" Type="http://schemas.openxmlformats.org/officeDocument/2006/relationships/image" Target="../media/image5.gif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7" Type="http://schemas.openxmlformats.org/officeDocument/2006/relationships/image" Target="../media/image14.jpe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13.jpeg"/><Relationship Id="rId5" Type="http://schemas.openxmlformats.org/officeDocument/2006/relationships/image" Target="../media/image12.jpeg"/><Relationship Id="rId4" Type="http://schemas.openxmlformats.org/officeDocument/2006/relationships/image" Target="../media/image11.jpeg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5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5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5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5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5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11" descr="20150513_16345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0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5" name="Picture 12" descr="blumen-pflanzen148"/>
          <p:cNvPicPr>
            <a:picLocks noChangeAspect="1" noChangeArrowheads="1" noCrop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10600" y="4572000"/>
            <a:ext cx="2057400" cy="2286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6" name="Picture 13" descr="blumen-pflanzen148"/>
          <p:cNvPicPr>
            <a:picLocks noChangeAspect="1" noChangeArrowheads="1" noCrop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4724400"/>
            <a:ext cx="1981200" cy="2209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7" name="Picture 12" descr="thanks"/>
          <p:cNvPicPr>
            <a:picLocks noChangeAspect="1" noChangeArrowheads="1" noCrop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0"/>
            <a:ext cx="9144000" cy="106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2178" name="WordArt 18" descr="hoa4"/>
          <p:cNvSpPr>
            <a:spLocks noChangeArrowheads="1" noChangeShapeType="1" noTextEdit="1"/>
          </p:cNvSpPr>
          <p:nvPr/>
        </p:nvSpPr>
        <p:spPr bwMode="auto">
          <a:xfrm>
            <a:off x="3804138" y="4572000"/>
            <a:ext cx="4495800" cy="1143000"/>
          </a:xfrm>
          <a:prstGeom prst="rect">
            <a:avLst/>
          </a:prstGeom>
          <a:solidFill>
            <a:srgbClr val="FFFF00"/>
          </a:solidFill>
          <a:scene3d>
            <a:camera prst="perspectiveHeroicExtremeRightFacing"/>
            <a:lightRig rig="threePt" dir="t"/>
          </a:scene3d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 eaLnBrk="1" hangingPunct="1">
              <a:defRPr/>
            </a:pPr>
            <a:r>
              <a:rPr lang="en-US" sz="3600" b="1" i="1" kern="10" dirty="0" smtClean="0">
                <a:ln w="9525">
                  <a:solidFill>
                    <a:srgbClr val="FF6600"/>
                  </a:solidFill>
                  <a:round/>
                  <a:headEnd/>
                  <a:tailEnd/>
                </a:ln>
                <a:blipFill dpi="0" rotWithShape="1">
                  <a:blip r:embed="rId5"/>
                  <a:srcRect/>
                  <a:stretch>
                    <a:fillRect/>
                  </a:stretch>
                </a:blipFill>
                <a:effectLst>
                  <a:outerShdw dist="35921" dir="2700000" algn="ctr" rotWithShape="0">
                    <a:srgbClr val="808080">
                      <a:alpha val="79999"/>
                    </a:srgbClr>
                  </a:outerShdw>
                </a:effectLst>
                <a:latin typeface="Arial Black"/>
              </a:rPr>
              <a:t>FRIENDS PLUS 6</a:t>
            </a:r>
            <a:endParaRPr lang="en-US" sz="3600" b="1" i="1" kern="10" dirty="0">
              <a:ln w="9525">
                <a:solidFill>
                  <a:srgbClr val="FF6600"/>
                </a:solidFill>
                <a:round/>
                <a:headEnd/>
                <a:tailEnd/>
              </a:ln>
              <a:blipFill dpi="0" rotWithShape="1">
                <a:blip r:embed="rId5"/>
                <a:srcRect/>
                <a:stretch>
                  <a:fillRect/>
                </a:stretch>
              </a:blipFill>
              <a:effectLst>
                <a:outerShdw dist="35921" dir="2700000" algn="ctr" rotWithShape="0">
                  <a:srgbClr val="808080">
                    <a:alpha val="79999"/>
                  </a:srgbClr>
                </a:outerShdw>
              </a:effectLst>
              <a:latin typeface="Arial Black"/>
            </a:endParaRPr>
          </a:p>
        </p:txBody>
      </p:sp>
      <p:sp>
        <p:nvSpPr>
          <p:cNvPr id="10" name="Subtitle 2">
            <a:extLst>
              <a:ext uri="{FF2B5EF4-FFF2-40B4-BE49-F238E27FC236}">
                <a16:creationId xmlns:a16="http://schemas.microsoft.com/office/drawing/2014/main" id="{BBD523A6-379D-49B1-A655-7E80D0AEEAC4}"/>
              </a:ext>
            </a:extLst>
          </p:cNvPr>
          <p:cNvSpPr txBox="1">
            <a:spLocks/>
          </p:cNvSpPr>
          <p:nvPr/>
        </p:nvSpPr>
        <p:spPr>
          <a:xfrm>
            <a:off x="2281238" y="1028700"/>
            <a:ext cx="7015162" cy="571500"/>
          </a:xfrm>
          <a:prstGeom prst="rect">
            <a:avLst/>
          </a:prstGeom>
        </p:spPr>
        <p:txBody>
          <a:bodyPr/>
          <a:lstStyle>
            <a:lvl1pPr marL="342900" indent="-342900" algn="l" rtl="0" fontAlgn="base">
              <a:spcBef>
                <a:spcPct val="20000"/>
              </a:spcBef>
              <a:spcAft>
                <a:spcPct val="0"/>
              </a:spcAft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fontAlgn="base">
              <a:spcBef>
                <a:spcPct val="20000"/>
              </a:spcBef>
              <a:spcAft>
                <a:spcPct val="0"/>
              </a:spcAft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rtl="0" fontAlgn="base">
              <a:spcBef>
                <a:spcPct val="20000"/>
              </a:spcBef>
              <a:spcAft>
                <a:spcPct val="0"/>
              </a:spcAft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rtl="0" fontAlgn="base">
              <a:spcBef>
                <a:spcPct val="20000"/>
              </a:spcBef>
              <a:spcAft>
                <a:spcPct val="0"/>
              </a:spcAft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  <a:defRPr/>
            </a:pPr>
            <a:r>
              <a:rPr lang="en-US" sz="30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BINH KHANH SECONDARY SCHOOL</a:t>
            </a:r>
            <a:endParaRPr lang="en-SG" sz="30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2706185436"/>
      </p:ext>
    </p:extLst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5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9217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9217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9217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11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5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20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20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build="p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 descr="unnamed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635" y="0"/>
            <a:ext cx="12192635" cy="6858635"/>
          </a:xfrm>
          <a:prstGeom prst="rect">
            <a:avLst/>
          </a:prstGeom>
        </p:spPr>
      </p:pic>
      <p:sp>
        <p:nvSpPr>
          <p:cNvPr id="6" name="Text Box 5"/>
          <p:cNvSpPr txBox="1"/>
          <p:nvPr/>
        </p:nvSpPr>
        <p:spPr>
          <a:xfrm>
            <a:off x="1348105" y="2668905"/>
            <a:ext cx="9580956" cy="86177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5000" b="1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UNIT 7: PUZZLES AND GAMES</a:t>
            </a:r>
          </a:p>
        </p:txBody>
      </p:sp>
      <p:sp>
        <p:nvSpPr>
          <p:cNvPr id="7" name="Rounded Rectangle 6"/>
          <p:cNvSpPr/>
          <p:nvPr/>
        </p:nvSpPr>
        <p:spPr>
          <a:xfrm>
            <a:off x="1285875" y="2530475"/>
            <a:ext cx="9664065" cy="1209675"/>
          </a:xfrm>
          <a:prstGeom prst="round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ransition>
    <p:wheel spokes="8"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 descr="warm up"/>
          <p:cNvPicPr>
            <a:picLocks noGrp="1" noChangeAspect="1"/>
          </p:cNvPicPr>
          <p:nvPr>
            <p:ph idx="1"/>
          </p:nvPr>
        </p:nvPicPr>
        <p:blipFill>
          <a:blip r:embed="rId2"/>
          <a:srcRect b="7167"/>
          <a:stretch>
            <a:fillRect/>
          </a:stretch>
        </p:blipFill>
        <p:spPr>
          <a:xfrm>
            <a:off x="0" y="635"/>
            <a:ext cx="12183110" cy="6857365"/>
          </a:xfrm>
          <a:prstGeom prst="rect">
            <a:avLst/>
          </a:prstGeom>
        </p:spPr>
      </p:pic>
    </p:spTree>
  </p:cSld>
  <p:clrMapOvr>
    <a:masterClrMapping/>
  </p:clrMapOvr>
  <p:transition>
    <p:cut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anchor="t" anchorCtr="0"/>
          <a:lstStyle/>
          <a:p>
            <a:r>
              <a:rPr lang="en-US" sz="3600" b="1">
                <a:latin typeface="Times New Roman" panose="02020603050405020304" charset="0"/>
                <a:cs typeface="Times New Roman" panose="02020603050405020304" charset="0"/>
              </a:rPr>
              <a:t>* MATCHING:</a:t>
            </a:r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sz="half" idx="1"/>
          </p:nvPr>
        </p:nvGraphicFramePr>
        <p:xfrm>
          <a:off x="838200" y="1066800"/>
          <a:ext cx="5181600" cy="534733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5908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5908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1782445"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3200">
                        <a:solidFill>
                          <a:schemeClr val="tx1"/>
                        </a:soli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spiky hair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1782445"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3200">
                        <a:solidFill>
                          <a:schemeClr val="tx1"/>
                        </a:soli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beard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782445"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3200">
                        <a:solidFill>
                          <a:schemeClr val="tx1"/>
                        </a:soli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moustache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pic>
        <p:nvPicPr>
          <p:cNvPr id="5" name="Picture 1" descr="beard"/>
          <p:cNvPicPr>
            <a:picLocks noGrp="1" noChangeAspect="1"/>
          </p:cNvPicPr>
          <p:nvPr>
            <p:ph sz="half" idx="2"/>
          </p:nvPr>
        </p:nvPicPr>
        <p:blipFill>
          <a:blip r:embed="rId2"/>
          <a:srcRect l="32911" t="12169" b="5644"/>
          <a:stretch>
            <a:fillRect/>
          </a:stretch>
        </p:blipFill>
        <p:spPr>
          <a:xfrm>
            <a:off x="1426845" y="1249045"/>
            <a:ext cx="1301750" cy="1557655"/>
          </a:xfrm>
          <a:prstGeom prst="rect">
            <a:avLst/>
          </a:prstGeom>
        </p:spPr>
      </p:pic>
      <p:pic>
        <p:nvPicPr>
          <p:cNvPr id="6" name="Picture 2" descr="moustache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27760" y="3140075"/>
            <a:ext cx="1600835" cy="1200785"/>
          </a:xfrm>
          <a:prstGeom prst="rect">
            <a:avLst/>
          </a:prstGeom>
        </p:spPr>
      </p:pic>
      <p:pic>
        <p:nvPicPr>
          <p:cNvPr id="7" name="Picture 3" descr="spiky hair"/>
          <p:cNvPicPr>
            <a:picLocks noChangeAspect="1"/>
          </p:cNvPicPr>
          <p:nvPr/>
        </p:nvPicPr>
        <p:blipFill>
          <a:blip r:embed="rId4"/>
          <a:srcRect b="18912"/>
          <a:stretch>
            <a:fillRect/>
          </a:stretch>
        </p:blipFill>
        <p:spPr>
          <a:xfrm>
            <a:off x="1442403" y="4839018"/>
            <a:ext cx="1285875" cy="1429385"/>
          </a:xfrm>
          <a:prstGeom prst="rect">
            <a:avLst/>
          </a:prstGeom>
        </p:spPr>
      </p:pic>
      <p:graphicFrame>
        <p:nvGraphicFramePr>
          <p:cNvPr id="8" name="Table 7"/>
          <p:cNvGraphicFramePr/>
          <p:nvPr/>
        </p:nvGraphicFramePr>
        <p:xfrm>
          <a:off x="6305550" y="1066800"/>
          <a:ext cx="5181600" cy="534733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5908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5908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1782445"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3200">
                        <a:solidFill>
                          <a:schemeClr val="tx1"/>
                        </a:soli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glasses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1782445"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3200">
                        <a:solidFill>
                          <a:schemeClr val="tx1"/>
                        </a:soli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curly hair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782445"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3200">
                        <a:solidFill>
                          <a:schemeClr val="tx1"/>
                        </a:soli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blonde hair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pic>
        <p:nvPicPr>
          <p:cNvPr id="9" name="Picture 6" descr="curly hair"/>
          <p:cNvPicPr>
            <a:picLocks noChangeAspect="1"/>
          </p:cNvPicPr>
          <p:nvPr/>
        </p:nvPicPr>
        <p:blipFill>
          <a:blip r:embed="rId5"/>
          <a:srcRect r="17029" b="21341"/>
          <a:stretch>
            <a:fillRect/>
          </a:stretch>
        </p:blipFill>
        <p:spPr>
          <a:xfrm>
            <a:off x="6897688" y="1413193"/>
            <a:ext cx="1067435" cy="1228725"/>
          </a:xfrm>
          <a:prstGeom prst="rect">
            <a:avLst/>
          </a:prstGeom>
        </p:spPr>
      </p:pic>
      <p:pic>
        <p:nvPicPr>
          <p:cNvPr id="10" name="Picture 7" descr="blonde hair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791960" y="3041333"/>
            <a:ext cx="1280160" cy="1397635"/>
          </a:xfrm>
          <a:prstGeom prst="rect">
            <a:avLst/>
          </a:prstGeom>
        </p:spPr>
      </p:pic>
      <p:pic>
        <p:nvPicPr>
          <p:cNvPr id="11" name="Picture 5" descr="glasses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6897688" y="4839018"/>
            <a:ext cx="1285875" cy="1285875"/>
          </a:xfrm>
          <a:prstGeom prst="rect">
            <a:avLst/>
          </a:prstGeom>
        </p:spPr>
      </p:pic>
      <p:cxnSp>
        <p:nvCxnSpPr>
          <p:cNvPr id="12" name="Straight Connector 11"/>
          <p:cNvCxnSpPr/>
          <p:nvPr/>
        </p:nvCxnSpPr>
        <p:spPr>
          <a:xfrm>
            <a:off x="2893695" y="2123440"/>
            <a:ext cx="895350" cy="3429000"/>
          </a:xfrm>
          <a:prstGeom prst="line">
            <a:avLst/>
          </a:prstGeom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Connector 12"/>
          <p:cNvCxnSpPr/>
          <p:nvPr/>
        </p:nvCxnSpPr>
        <p:spPr>
          <a:xfrm>
            <a:off x="2893695" y="3429000"/>
            <a:ext cx="1274445" cy="379095"/>
          </a:xfrm>
          <a:prstGeom prst="line">
            <a:avLst/>
          </a:prstGeom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Connector 13"/>
          <p:cNvCxnSpPr>
            <a:stCxn id="7" idx="3"/>
          </p:cNvCxnSpPr>
          <p:nvPr/>
        </p:nvCxnSpPr>
        <p:spPr>
          <a:xfrm flipV="1">
            <a:off x="2728595" y="2078355"/>
            <a:ext cx="1075690" cy="3475355"/>
          </a:xfrm>
          <a:prstGeom prst="line">
            <a:avLst/>
          </a:prstGeom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Arrow Connector 14"/>
          <p:cNvCxnSpPr/>
          <p:nvPr/>
        </p:nvCxnSpPr>
        <p:spPr>
          <a:xfrm flipV="1">
            <a:off x="996950" y="2487930"/>
            <a:ext cx="698500" cy="106045"/>
          </a:xfrm>
          <a:prstGeom prst="straightConnector1">
            <a:avLst/>
          </a:prstGeom>
          <a:ln w="38100"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Straight Arrow Connector 15"/>
          <p:cNvCxnSpPr/>
          <p:nvPr/>
        </p:nvCxnSpPr>
        <p:spPr>
          <a:xfrm flipV="1">
            <a:off x="744220" y="3565525"/>
            <a:ext cx="698500" cy="106045"/>
          </a:xfrm>
          <a:prstGeom prst="straightConnector1">
            <a:avLst/>
          </a:prstGeom>
          <a:ln w="38100"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/>
          <p:cNvCxnSpPr/>
          <p:nvPr/>
        </p:nvCxnSpPr>
        <p:spPr>
          <a:xfrm flipV="1">
            <a:off x="996950" y="5194300"/>
            <a:ext cx="698500" cy="106045"/>
          </a:xfrm>
          <a:prstGeom prst="straightConnector1">
            <a:avLst/>
          </a:prstGeom>
          <a:ln w="38100"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/>
          <p:cNvCxnSpPr/>
          <p:nvPr/>
        </p:nvCxnSpPr>
        <p:spPr>
          <a:xfrm>
            <a:off x="8188960" y="1911350"/>
            <a:ext cx="1198880" cy="1926590"/>
          </a:xfrm>
          <a:prstGeom prst="line">
            <a:avLst/>
          </a:prstGeom>
          <a:ln w="38100">
            <a:solidFill>
              <a:schemeClr val="accent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/>
          <p:cNvCxnSpPr/>
          <p:nvPr/>
        </p:nvCxnSpPr>
        <p:spPr>
          <a:xfrm>
            <a:off x="8188960" y="3565525"/>
            <a:ext cx="1107440" cy="1698625"/>
          </a:xfrm>
          <a:prstGeom prst="line">
            <a:avLst/>
          </a:prstGeom>
          <a:ln w="38100">
            <a:solidFill>
              <a:schemeClr val="accent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/>
          <p:cNvCxnSpPr/>
          <p:nvPr/>
        </p:nvCxnSpPr>
        <p:spPr>
          <a:xfrm flipV="1">
            <a:off x="8158480" y="2047875"/>
            <a:ext cx="1381125" cy="3277235"/>
          </a:xfrm>
          <a:prstGeom prst="line">
            <a:avLst/>
          </a:prstGeom>
          <a:ln w="38100">
            <a:solidFill>
              <a:schemeClr val="accent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/>
          <p:cNvPicPr>
            <a:picLocks noGrp="1" noChangeAspect="1"/>
          </p:cNvPicPr>
          <p:nvPr>
            <p:ph sz="half" idx="1"/>
          </p:nvPr>
        </p:nvPicPr>
        <p:blipFill>
          <a:blip r:embed="rId2"/>
          <a:srcRect t="10369" b="46113"/>
          <a:stretch>
            <a:fillRect/>
          </a:stretch>
        </p:blipFill>
        <p:spPr>
          <a:xfrm>
            <a:off x="66675" y="1072515"/>
            <a:ext cx="6216015" cy="5031740"/>
          </a:xfrm>
          <a:prstGeom prst="rect">
            <a:avLst/>
          </a:prstGeom>
        </p:spPr>
      </p:pic>
      <p:sp>
        <p:nvSpPr>
          <p:cNvPr id="6" name="Text Box 5"/>
          <p:cNvSpPr txBox="1"/>
          <p:nvPr/>
        </p:nvSpPr>
        <p:spPr>
          <a:xfrm>
            <a:off x="66675" y="196850"/>
            <a:ext cx="12125325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1/ Read the sentences and complete the table. Then draw the men’s faces:</a:t>
            </a:r>
          </a:p>
        </p:txBody>
      </p:sp>
      <p:pic>
        <p:nvPicPr>
          <p:cNvPr id="7" name="Content Placeholder 4"/>
          <p:cNvPicPr>
            <a:picLocks noGrp="1" noChangeAspect="1"/>
          </p:cNvPicPr>
          <p:nvPr>
            <p:ph sz="half" idx="2"/>
          </p:nvPr>
        </p:nvPicPr>
        <p:blipFill>
          <a:blip r:embed="rId2"/>
          <a:srcRect l="8488" t="80893" b="1971"/>
          <a:stretch>
            <a:fillRect/>
          </a:stretch>
        </p:blipFill>
        <p:spPr>
          <a:xfrm>
            <a:off x="7799705" y="5027295"/>
            <a:ext cx="4093845" cy="1789430"/>
          </a:xfrm>
          <a:prstGeom prst="rect">
            <a:avLst/>
          </a:prstGeom>
        </p:spPr>
      </p:pic>
      <p:graphicFrame>
        <p:nvGraphicFramePr>
          <p:cNvPr id="10" name="Table 9"/>
          <p:cNvGraphicFramePr/>
          <p:nvPr/>
        </p:nvGraphicFramePr>
        <p:xfrm>
          <a:off x="6422390" y="1072515"/>
          <a:ext cx="5471160" cy="39624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6779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36779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36779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36779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381000"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2800"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8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Simon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8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Neil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8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Rob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800">
                          <a:latin typeface="Times New Roman" panose="02020603050405020304" charset="0"/>
                          <a:cs typeface="Times New Roman" panose="02020603050405020304" charset="0"/>
                        </a:rPr>
                        <a:t>Hair colour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2800"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2800"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2800"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800">
                          <a:latin typeface="Times New Roman" panose="02020603050405020304" charset="0"/>
                          <a:cs typeface="Times New Roman" panose="02020603050405020304" charset="0"/>
                        </a:rPr>
                        <a:t>Hair style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2800"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2800"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2800"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800">
                          <a:latin typeface="Times New Roman" panose="02020603050405020304" charset="0"/>
                          <a:cs typeface="Times New Roman" panose="02020603050405020304" charset="0"/>
                        </a:rPr>
                        <a:t>Eyes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2800"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2800"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2800"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800">
                          <a:latin typeface="Times New Roman" panose="02020603050405020304" charset="0"/>
                          <a:cs typeface="Times New Roman" panose="02020603050405020304" charset="0"/>
                        </a:rPr>
                        <a:t>Face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2800"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2800"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2800"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800">
                          <a:latin typeface="Times New Roman" panose="02020603050405020304" charset="0"/>
                          <a:cs typeface="Times New Roman" panose="02020603050405020304" charset="0"/>
                        </a:rPr>
                        <a:t>Other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2800"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endParaRPr lang="en-US" sz="2800"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800">
                          <a:latin typeface="Times New Roman" panose="02020603050405020304" charset="0"/>
                          <a:cs typeface="Times New Roman" panose="02020603050405020304" charset="0"/>
                        </a:rPr>
                        <a:t>glasses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</a:tbl>
          </a:graphicData>
        </a:graphic>
      </p:graphicFrame>
      <p:sp>
        <p:nvSpPr>
          <p:cNvPr id="11" name="Text Box 10"/>
          <p:cNvSpPr txBox="1"/>
          <p:nvPr/>
        </p:nvSpPr>
        <p:spPr>
          <a:xfrm>
            <a:off x="7896860" y="1819910"/>
            <a:ext cx="1090930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brown</a:t>
            </a:r>
          </a:p>
        </p:txBody>
      </p:sp>
      <p:sp>
        <p:nvSpPr>
          <p:cNvPr id="12" name="Text Box 11"/>
          <p:cNvSpPr txBox="1"/>
          <p:nvPr/>
        </p:nvSpPr>
        <p:spPr>
          <a:xfrm>
            <a:off x="7896860" y="2642870"/>
            <a:ext cx="913765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curly</a:t>
            </a:r>
          </a:p>
        </p:txBody>
      </p:sp>
      <p:sp>
        <p:nvSpPr>
          <p:cNvPr id="13" name="Text Box 12"/>
          <p:cNvSpPr txBox="1"/>
          <p:nvPr/>
        </p:nvSpPr>
        <p:spPr>
          <a:xfrm>
            <a:off x="7896860" y="3479165"/>
            <a:ext cx="795655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blue</a:t>
            </a:r>
          </a:p>
        </p:txBody>
      </p:sp>
      <p:sp>
        <p:nvSpPr>
          <p:cNvPr id="14" name="Text Box 13"/>
          <p:cNvSpPr txBox="1"/>
          <p:nvPr/>
        </p:nvSpPr>
        <p:spPr>
          <a:xfrm>
            <a:off x="7896860" y="4001135"/>
            <a:ext cx="1111250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square</a:t>
            </a:r>
          </a:p>
        </p:txBody>
      </p:sp>
      <p:sp>
        <p:nvSpPr>
          <p:cNvPr id="15" name="Text Box 14"/>
          <p:cNvSpPr txBox="1"/>
          <p:nvPr/>
        </p:nvSpPr>
        <p:spPr>
          <a:xfrm>
            <a:off x="7896860" y="4505325"/>
            <a:ext cx="972820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beard</a:t>
            </a:r>
          </a:p>
        </p:txBody>
      </p:sp>
      <p:sp>
        <p:nvSpPr>
          <p:cNvPr id="16" name="Text Box 15"/>
          <p:cNvSpPr txBox="1"/>
          <p:nvPr/>
        </p:nvSpPr>
        <p:spPr>
          <a:xfrm>
            <a:off x="9283065" y="1819910"/>
            <a:ext cx="953770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black</a:t>
            </a:r>
          </a:p>
        </p:txBody>
      </p:sp>
      <p:sp>
        <p:nvSpPr>
          <p:cNvPr id="17" name="Text Box 16"/>
          <p:cNvSpPr txBox="1"/>
          <p:nvPr/>
        </p:nvSpPr>
        <p:spPr>
          <a:xfrm>
            <a:off x="9283065" y="2642870"/>
            <a:ext cx="815340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long</a:t>
            </a:r>
          </a:p>
        </p:txBody>
      </p:sp>
      <p:sp>
        <p:nvSpPr>
          <p:cNvPr id="18" name="Text Box 17"/>
          <p:cNvSpPr txBox="1"/>
          <p:nvPr/>
        </p:nvSpPr>
        <p:spPr>
          <a:xfrm>
            <a:off x="9283065" y="3479165"/>
            <a:ext cx="1090930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brown</a:t>
            </a:r>
          </a:p>
        </p:txBody>
      </p:sp>
      <p:sp>
        <p:nvSpPr>
          <p:cNvPr id="19" name="Text Box 18"/>
          <p:cNvSpPr txBox="1"/>
          <p:nvPr/>
        </p:nvSpPr>
        <p:spPr>
          <a:xfrm>
            <a:off x="9283065" y="3983355"/>
            <a:ext cx="736600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thin</a:t>
            </a:r>
          </a:p>
        </p:txBody>
      </p:sp>
      <p:sp>
        <p:nvSpPr>
          <p:cNvPr id="20" name="Text Box 19"/>
          <p:cNvSpPr txBox="1"/>
          <p:nvPr/>
        </p:nvSpPr>
        <p:spPr>
          <a:xfrm>
            <a:off x="9161780" y="4578350"/>
            <a:ext cx="1339850" cy="39878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moustache</a:t>
            </a:r>
          </a:p>
        </p:txBody>
      </p:sp>
      <p:sp>
        <p:nvSpPr>
          <p:cNvPr id="21" name="Text Box 20"/>
          <p:cNvSpPr txBox="1"/>
          <p:nvPr/>
        </p:nvSpPr>
        <p:spPr>
          <a:xfrm>
            <a:off x="10678795" y="1819910"/>
            <a:ext cx="1151255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blonde</a:t>
            </a:r>
          </a:p>
        </p:txBody>
      </p:sp>
      <p:sp>
        <p:nvSpPr>
          <p:cNvPr id="22" name="Text Box 21"/>
          <p:cNvSpPr txBox="1"/>
          <p:nvPr/>
        </p:nvSpPr>
        <p:spPr>
          <a:xfrm>
            <a:off x="10678795" y="2642870"/>
            <a:ext cx="953770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spiky</a:t>
            </a:r>
          </a:p>
        </p:txBody>
      </p:sp>
      <p:sp>
        <p:nvSpPr>
          <p:cNvPr id="23" name="Text Box 22"/>
          <p:cNvSpPr txBox="1"/>
          <p:nvPr/>
        </p:nvSpPr>
        <p:spPr>
          <a:xfrm>
            <a:off x="10678795" y="3479165"/>
            <a:ext cx="814705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grey</a:t>
            </a:r>
          </a:p>
        </p:txBody>
      </p:sp>
      <p:sp>
        <p:nvSpPr>
          <p:cNvPr id="24" name="Text Box 23"/>
          <p:cNvSpPr txBox="1"/>
          <p:nvPr/>
        </p:nvSpPr>
        <p:spPr>
          <a:xfrm>
            <a:off x="10678795" y="4001135"/>
            <a:ext cx="736600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thin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anchor="t" anchorCtr="0"/>
          <a:lstStyle/>
          <a:p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2/ </a:t>
            </a:r>
            <a:r>
              <a:rPr lang="en-US" sz="3200" b="1">
                <a:latin typeface="Times New Roman" panose="02020603050405020304" charset="0"/>
                <a:cs typeface="Times New Roman" panose="02020603050405020304" charset="0"/>
              </a:rPr>
              <a:t>PAST SIMPLE TENNIS</a:t>
            </a:r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. Play in pairs. Follow the instructions: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10235" y="1673860"/>
            <a:ext cx="6531610" cy="892810"/>
          </a:xfrm>
        </p:spPr>
        <p:txBody>
          <a:bodyPr>
            <a:noAutofit/>
          </a:bodyPr>
          <a:lstStyle/>
          <a:p>
            <a:pPr marL="0" indent="0">
              <a:lnSpc>
                <a:spcPct val="100000"/>
              </a:lnSpc>
              <a:buNone/>
            </a:pPr>
            <a:r>
              <a:rPr lang="en-US" sz="3100" b="1">
                <a:latin typeface="Times New Roman" panose="02020603050405020304" charset="0"/>
                <a:cs typeface="Times New Roman" panose="02020603050405020304" charset="0"/>
              </a:rPr>
              <a:t>Student A:</a:t>
            </a:r>
            <a:r>
              <a:rPr lang="en-US" sz="3100">
                <a:latin typeface="Times New Roman" panose="02020603050405020304" charset="0"/>
                <a:cs typeface="Times New Roman" panose="02020603050405020304" charset="0"/>
              </a:rPr>
              <a:t> Say a verb to Student B.</a:t>
            </a:r>
          </a:p>
        </p:txBody>
      </p:sp>
      <p:sp>
        <p:nvSpPr>
          <p:cNvPr id="5" name="Content Placeholder 2"/>
          <p:cNvSpPr>
            <a:spLocks noGrp="1"/>
          </p:cNvSpPr>
          <p:nvPr/>
        </p:nvSpPr>
        <p:spPr>
          <a:xfrm>
            <a:off x="610235" y="2864485"/>
            <a:ext cx="5591810" cy="251523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00000"/>
              </a:lnSpc>
              <a:buNone/>
            </a:pPr>
            <a:r>
              <a:rPr lang="en-US" sz="3200" b="1">
                <a:latin typeface="Times New Roman" panose="02020603050405020304" charset="0"/>
                <a:cs typeface="Times New Roman" panose="02020603050405020304" charset="0"/>
              </a:rPr>
              <a:t>Student B:</a:t>
            </a:r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 Say the past simple form of the verb. Then say a different verb to Student A.</a:t>
            </a:r>
          </a:p>
        </p:txBody>
      </p:sp>
      <p:pic>
        <p:nvPicPr>
          <p:cNvPr id="6" name="Content Placeholder 5" descr="work in pairs"/>
          <p:cNvPicPr>
            <a:picLocks noGrp="1" noChangeAspect="1"/>
          </p:cNvPicPr>
          <p:nvPr>
            <p:ph sz="half" idx="2"/>
          </p:nvPr>
        </p:nvPicPr>
        <p:blipFill>
          <a:blip r:embed="rId2"/>
          <a:srcRect r="44284" b="54619"/>
          <a:stretch>
            <a:fillRect/>
          </a:stretch>
        </p:blipFill>
        <p:spPr>
          <a:xfrm>
            <a:off x="6369685" y="2864485"/>
            <a:ext cx="4984115" cy="3235960"/>
          </a:xfrm>
          <a:prstGeom prst="rect">
            <a:avLst/>
          </a:prstGeom>
        </p:spPr>
      </p:pic>
      <p:sp>
        <p:nvSpPr>
          <p:cNvPr id="7" name="Text Box 6"/>
          <p:cNvSpPr txBox="1"/>
          <p:nvPr/>
        </p:nvSpPr>
        <p:spPr>
          <a:xfrm>
            <a:off x="7172960" y="2275205"/>
            <a:ext cx="636905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>
                <a:latin typeface="Times New Roman" panose="02020603050405020304" charset="0"/>
                <a:cs typeface="Times New Roman" panose="02020603050405020304" charset="0"/>
              </a:rPr>
              <a:t>eat</a:t>
            </a:r>
          </a:p>
        </p:txBody>
      </p:sp>
      <p:sp>
        <p:nvSpPr>
          <p:cNvPr id="8" name="Oval Callout 7"/>
          <p:cNvSpPr/>
          <p:nvPr/>
        </p:nvSpPr>
        <p:spPr>
          <a:xfrm>
            <a:off x="7005320" y="2153285"/>
            <a:ext cx="1214120" cy="643890"/>
          </a:xfrm>
          <a:prstGeom prst="wedgeEllipseCallout">
            <a:avLst>
              <a:gd name="adj1" fmla="val -12081"/>
              <a:gd name="adj2" fmla="val 175147"/>
            </a:avLst>
          </a:prstGeom>
          <a:noFill/>
          <a:ln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ext Box 8"/>
          <p:cNvSpPr txBox="1"/>
          <p:nvPr/>
        </p:nvSpPr>
        <p:spPr>
          <a:xfrm>
            <a:off x="10046335" y="2963545"/>
            <a:ext cx="636905" cy="52197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>
                <a:latin typeface="Times New Roman" panose="02020603050405020304" charset="0"/>
                <a:cs typeface="Times New Roman" panose="02020603050405020304" charset="0"/>
              </a:rPr>
              <a:t>ate</a:t>
            </a:r>
          </a:p>
        </p:txBody>
      </p:sp>
      <p:sp>
        <p:nvSpPr>
          <p:cNvPr id="10" name="Oval Callout 9"/>
          <p:cNvSpPr/>
          <p:nvPr/>
        </p:nvSpPr>
        <p:spPr>
          <a:xfrm>
            <a:off x="9757410" y="2797175"/>
            <a:ext cx="1214120" cy="643890"/>
          </a:xfrm>
          <a:prstGeom prst="wedgeEllipseCallout">
            <a:avLst>
              <a:gd name="adj1" fmla="val -43305"/>
              <a:gd name="adj2" fmla="val 165779"/>
            </a:avLst>
          </a:prstGeom>
          <a:noFill/>
          <a:ln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7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2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4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  <p:bldP spid="8" grpId="1" animBg="1"/>
      <p:bldP spid="10" grpId="0" bldLvl="0" animBg="1"/>
      <p:bldP spid="10" grpId="1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795020"/>
          </a:xfrm>
        </p:spPr>
        <p:txBody>
          <a:bodyPr anchor="t" anchorCtr="0"/>
          <a:lstStyle/>
          <a:p>
            <a:r>
              <a:rPr lang="en-US" sz="3600">
                <a:latin typeface="Times New Roman" panose="02020603050405020304" charset="0"/>
                <a:cs typeface="Times New Roman" panose="02020603050405020304" charset="0"/>
              </a:rPr>
              <a:t>3/ </a:t>
            </a:r>
            <a:r>
              <a:rPr lang="en-US" sz="3600" b="1">
                <a:latin typeface="Times New Roman" panose="02020603050405020304" charset="0"/>
                <a:cs typeface="Times New Roman" panose="02020603050405020304" charset="0"/>
              </a:rPr>
              <a:t>WORDSNAKE</a:t>
            </a:r>
            <a:r>
              <a:rPr lang="en-US" sz="3600">
                <a:latin typeface="Times New Roman" panose="02020603050405020304" charset="0"/>
                <a:cs typeface="Times New Roman" panose="02020603050405020304" charset="0"/>
              </a:rPr>
              <a:t>. Find seven object pronouns:</a:t>
            </a:r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sz="half" idx="1"/>
          </p:nvPr>
        </p:nvPicPr>
        <p:blipFill>
          <a:blip r:embed="rId2"/>
          <a:stretch>
            <a:fillRect/>
          </a:stretch>
        </p:blipFill>
        <p:spPr>
          <a:xfrm>
            <a:off x="1314450" y="1807210"/>
            <a:ext cx="9329420" cy="4470400"/>
          </a:xfrm>
          <a:prstGeom prst="rect">
            <a:avLst/>
          </a:prstGeom>
        </p:spPr>
      </p:pic>
      <p:sp>
        <p:nvSpPr>
          <p:cNvPr id="6" name="Oval 5"/>
          <p:cNvSpPr/>
          <p:nvPr/>
        </p:nvSpPr>
        <p:spPr>
          <a:xfrm>
            <a:off x="3516630" y="1972310"/>
            <a:ext cx="2790825" cy="75755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Oval 6"/>
          <p:cNvSpPr/>
          <p:nvPr/>
        </p:nvSpPr>
        <p:spPr>
          <a:xfrm rot="420000">
            <a:off x="6935470" y="2084070"/>
            <a:ext cx="2169160" cy="75755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Oval 7"/>
          <p:cNvSpPr/>
          <p:nvPr/>
        </p:nvSpPr>
        <p:spPr>
          <a:xfrm rot="10980000">
            <a:off x="7423785" y="3938270"/>
            <a:ext cx="2276475" cy="80962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Oval 8"/>
          <p:cNvSpPr/>
          <p:nvPr/>
        </p:nvSpPr>
        <p:spPr>
          <a:xfrm>
            <a:off x="4295140" y="3328035"/>
            <a:ext cx="1365885" cy="75755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Oval 9"/>
          <p:cNvSpPr/>
          <p:nvPr/>
        </p:nvSpPr>
        <p:spPr>
          <a:xfrm rot="1320000">
            <a:off x="2870200" y="4693920"/>
            <a:ext cx="1425575" cy="75755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Oval 10"/>
          <p:cNvSpPr/>
          <p:nvPr/>
        </p:nvSpPr>
        <p:spPr>
          <a:xfrm>
            <a:off x="5459095" y="5103495"/>
            <a:ext cx="1532255" cy="75755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Oval 11"/>
          <p:cNvSpPr/>
          <p:nvPr/>
        </p:nvSpPr>
        <p:spPr>
          <a:xfrm>
            <a:off x="7555865" y="5255260"/>
            <a:ext cx="2274570" cy="757555"/>
          </a:xfrm>
          <a:prstGeom prst="ellipse">
            <a:avLst/>
          </a:prstGeom>
          <a:noFill/>
          <a:ln w="38100"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bldLvl="0" animBg="1"/>
      <p:bldP spid="6" grpId="1" animBg="1"/>
      <p:bldP spid="7" grpId="0" bldLvl="0" animBg="1"/>
      <p:bldP spid="7" grpId="1" animBg="1"/>
      <p:bldP spid="8" grpId="0" bldLvl="0" animBg="1"/>
      <p:bldP spid="8" grpId="1" animBg="1"/>
      <p:bldP spid="9" grpId="0" bldLvl="0" animBg="1"/>
      <p:bldP spid="9" grpId="1" animBg="1"/>
      <p:bldP spid="10" grpId="0" bldLvl="0" animBg="1"/>
      <p:bldP spid="10" grpId="1" animBg="1"/>
      <p:bldP spid="11" grpId="0" bldLvl="0" animBg="1"/>
      <p:bldP spid="11" grpId="1" animBg="1"/>
      <p:bldP spid="12" grpId="0" bldLvl="0" animBg="1"/>
      <p:bldP spid="12" grpId="1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734695"/>
          </a:xfrm>
        </p:spPr>
        <p:txBody>
          <a:bodyPr anchor="t" anchorCtr="0">
            <a:normAutofit fontScale="90000"/>
          </a:bodyPr>
          <a:lstStyle/>
          <a:p>
            <a:r>
              <a:rPr lang="en-US">
                <a:latin typeface="Times New Roman" panose="02020603050405020304" charset="0"/>
                <a:cs typeface="Times New Roman" panose="02020603050405020304" charset="0"/>
              </a:rPr>
              <a:t>4/ Unscramble the words to find five life events: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351915" y="1708785"/>
            <a:ext cx="10001885" cy="4351655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egt drmiera           </a:t>
            </a:r>
            <a:r>
              <a:rPr lang="en-US" sz="4000" i="1">
                <a:latin typeface="Times New Roman" panose="02020603050405020304" charset="0"/>
                <a:cs typeface="Times New Roman" panose="02020603050405020304" charset="0"/>
              </a:rPr>
              <a:t>get married</a:t>
            </a:r>
            <a:endParaRPr lang="en-US" sz="4000">
              <a:latin typeface="Times New Roman" panose="02020603050405020304" charset="0"/>
              <a:cs typeface="Times New Roman" panose="02020603050405020304" charset="0"/>
            </a:endParaRPr>
          </a:p>
          <a:p>
            <a:pPr marL="0" indent="0">
              <a:buNone/>
            </a:pPr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1/ egt a ojb -&gt; ___________________</a:t>
            </a:r>
          </a:p>
          <a:p>
            <a:pPr marL="0" indent="0">
              <a:buNone/>
            </a:pPr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2/ rwgo pu -&gt; ___________________</a:t>
            </a:r>
          </a:p>
          <a:p>
            <a:pPr marL="0" indent="0">
              <a:buNone/>
            </a:pPr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3/ eevla loshoc -&gt; ________________</a:t>
            </a:r>
          </a:p>
          <a:p>
            <a:pPr marL="0" indent="0">
              <a:buNone/>
            </a:pPr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4/ og ot syniurvtei -&gt; ______________</a:t>
            </a:r>
          </a:p>
          <a:p>
            <a:pPr marL="0" indent="0">
              <a:buNone/>
            </a:pPr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5/ avhe dilercnh -&gt; ________________</a:t>
            </a:r>
          </a:p>
        </p:txBody>
      </p:sp>
      <p:sp>
        <p:nvSpPr>
          <p:cNvPr id="5" name="Text Box 4"/>
          <p:cNvSpPr txBox="1"/>
          <p:nvPr/>
        </p:nvSpPr>
        <p:spPr>
          <a:xfrm>
            <a:off x="4608830" y="2305685"/>
            <a:ext cx="1931670" cy="70675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get a job</a:t>
            </a:r>
          </a:p>
        </p:txBody>
      </p:sp>
      <p:sp>
        <p:nvSpPr>
          <p:cNvPr id="6" name="Text Box 5"/>
          <p:cNvSpPr txBox="1"/>
          <p:nvPr/>
        </p:nvSpPr>
        <p:spPr>
          <a:xfrm>
            <a:off x="4978400" y="2903220"/>
            <a:ext cx="1861820" cy="70675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grow up</a:t>
            </a:r>
          </a:p>
        </p:txBody>
      </p:sp>
      <p:sp>
        <p:nvSpPr>
          <p:cNvPr id="7" name="Text Box 6"/>
          <p:cNvSpPr txBox="1"/>
          <p:nvPr/>
        </p:nvSpPr>
        <p:spPr>
          <a:xfrm>
            <a:off x="5585460" y="3531235"/>
            <a:ext cx="2707005" cy="70675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leave school</a:t>
            </a:r>
          </a:p>
        </p:txBody>
      </p:sp>
      <p:sp>
        <p:nvSpPr>
          <p:cNvPr id="8" name="Text Box 7"/>
          <p:cNvSpPr txBox="1"/>
          <p:nvPr/>
        </p:nvSpPr>
        <p:spPr>
          <a:xfrm>
            <a:off x="6191885" y="4237990"/>
            <a:ext cx="3370580" cy="70675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go to university</a:t>
            </a:r>
          </a:p>
        </p:txBody>
      </p:sp>
      <p:sp>
        <p:nvSpPr>
          <p:cNvPr id="9" name="Text Box 8"/>
          <p:cNvSpPr txBox="1"/>
          <p:nvPr/>
        </p:nvSpPr>
        <p:spPr>
          <a:xfrm>
            <a:off x="5972810" y="4944745"/>
            <a:ext cx="2932430" cy="70675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have children</a:t>
            </a:r>
          </a:p>
        </p:txBody>
      </p:sp>
      <p:sp>
        <p:nvSpPr>
          <p:cNvPr id="10" name="Rounded Rectangle 9"/>
          <p:cNvSpPr/>
          <p:nvPr/>
        </p:nvSpPr>
        <p:spPr>
          <a:xfrm>
            <a:off x="709295" y="333375"/>
            <a:ext cx="10241280" cy="758825"/>
          </a:xfrm>
          <a:prstGeom prst="roundRec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17170" y="365125"/>
            <a:ext cx="11697970" cy="1325880"/>
          </a:xfrm>
        </p:spPr>
        <p:txBody>
          <a:bodyPr anchor="t" anchorCtr="0">
            <a:noAutofit/>
          </a:bodyPr>
          <a:lstStyle/>
          <a:p>
            <a:pPr algn="just"/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5/ </a:t>
            </a:r>
            <a:r>
              <a:rPr lang="en-US" sz="3200" b="1">
                <a:latin typeface="Times New Roman" panose="02020603050405020304" charset="0"/>
                <a:cs typeface="Times New Roman" panose="02020603050405020304" charset="0"/>
              </a:rPr>
              <a:t>FIND SOMEONE WHO...</a:t>
            </a:r>
            <a:r>
              <a:rPr lang="en-US" sz="3200">
                <a:latin typeface="Times New Roman" panose="02020603050405020304" charset="0"/>
                <a:cs typeface="Times New Roman" panose="02020603050405020304" charset="0"/>
              </a:rPr>
              <a:t> . Walk around the class and ask questions. Write a differen name for each question:</a:t>
            </a:r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sz="half" idx="1"/>
          </p:nvPr>
        </p:nvPicPr>
        <p:blipFill>
          <a:blip r:embed="rId2"/>
          <a:stretch>
            <a:fillRect/>
          </a:stretch>
        </p:blipFill>
        <p:spPr>
          <a:xfrm>
            <a:off x="660400" y="1445260"/>
            <a:ext cx="5097145" cy="5280660"/>
          </a:xfrm>
          <a:prstGeom prst="rect">
            <a:avLst/>
          </a:prstGeom>
        </p:spPr>
      </p:pic>
      <p:pic>
        <p:nvPicPr>
          <p:cNvPr id="8" name="Content Placeholder 7" descr="group wwork"/>
          <p:cNvPicPr>
            <a:picLocks noGrp="1" noChangeAspect="1"/>
          </p:cNvPicPr>
          <p:nvPr>
            <p:ph sz="half" idx="2"/>
          </p:nvPr>
        </p:nvPicPr>
        <p:blipFill>
          <a:blip r:embed="rId3"/>
          <a:srcRect b="8530"/>
          <a:stretch>
            <a:fillRect/>
          </a:stretch>
        </p:blipFill>
        <p:spPr>
          <a:xfrm>
            <a:off x="6483985" y="3120390"/>
            <a:ext cx="4814570" cy="2437765"/>
          </a:xfrm>
          <a:prstGeom prst="rect">
            <a:avLst/>
          </a:prstGeom>
        </p:spPr>
      </p:pic>
      <p:sp>
        <p:nvSpPr>
          <p:cNvPr id="9" name="Text Box 8"/>
          <p:cNvSpPr txBox="1"/>
          <p:nvPr/>
        </p:nvSpPr>
        <p:spPr>
          <a:xfrm>
            <a:off x="6262370" y="1941195"/>
            <a:ext cx="3702685" cy="4603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>
                <a:latin typeface="Times New Roman" panose="02020603050405020304" charset="0"/>
                <a:cs typeface="Times New Roman" panose="02020603050405020304" charset="0"/>
              </a:rPr>
              <a:t>Did you eat pizza yesterday?</a:t>
            </a:r>
          </a:p>
        </p:txBody>
      </p:sp>
      <p:sp>
        <p:nvSpPr>
          <p:cNvPr id="10" name="Rounded Rectangular Callout 9"/>
          <p:cNvSpPr/>
          <p:nvPr/>
        </p:nvSpPr>
        <p:spPr>
          <a:xfrm>
            <a:off x="6247130" y="1850390"/>
            <a:ext cx="3672205" cy="550545"/>
          </a:xfrm>
          <a:prstGeom prst="wedgeRoundRectCallout">
            <a:avLst>
              <a:gd name="adj1" fmla="val -31168"/>
              <a:gd name="adj2" fmla="val 248500"/>
              <a:gd name="adj3" fmla="val 16667"/>
            </a:avLst>
          </a:prstGeom>
          <a:noFill/>
          <a:ln w="38100"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Text Box 10"/>
          <p:cNvSpPr txBox="1"/>
          <p:nvPr/>
        </p:nvSpPr>
        <p:spPr>
          <a:xfrm>
            <a:off x="9965055" y="2531110"/>
            <a:ext cx="1421765" cy="4603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>
                <a:latin typeface="Times New Roman" panose="02020603050405020304" charset="0"/>
                <a:cs typeface="Times New Roman" panose="02020603050405020304" charset="0"/>
              </a:rPr>
              <a:t>Yes, I did.</a:t>
            </a:r>
          </a:p>
        </p:txBody>
      </p:sp>
      <p:sp>
        <p:nvSpPr>
          <p:cNvPr id="12" name="Rounded Rectangular Callout 11"/>
          <p:cNvSpPr/>
          <p:nvPr/>
        </p:nvSpPr>
        <p:spPr>
          <a:xfrm>
            <a:off x="9919335" y="2400935"/>
            <a:ext cx="1720215" cy="550545"/>
          </a:xfrm>
          <a:prstGeom prst="wedgeRoundRectCallout">
            <a:avLst>
              <a:gd name="adj1" fmla="val -8213"/>
              <a:gd name="adj2" fmla="val 256805"/>
              <a:gd name="adj3" fmla="val 16667"/>
            </a:avLst>
          </a:prstGeom>
          <a:noFill/>
          <a:ln w="38100"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bldLvl="0" animBg="1"/>
      <p:bldP spid="10" grpId="1" animBg="1"/>
      <p:bldP spid="12" grpId="0" bldLvl="0" animBg="1"/>
      <p:bldP spid="12" grpId="1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anchor="t" anchorCtr="0"/>
          <a:lstStyle/>
          <a:p>
            <a:pPr algn="ctr"/>
            <a:r>
              <a:rPr lang="en-US" b="1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DISCUSSION TIME!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383540" y="2644775"/>
            <a:ext cx="5181600" cy="1893570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5400">
                <a:latin typeface="Times New Roman" panose="02020603050405020304" charset="0"/>
                <a:cs typeface="Times New Roman" panose="02020603050405020304" charset="0"/>
              </a:rPr>
              <a:t>=&gt;What have we learnt in Unit 7?</a:t>
            </a:r>
          </a:p>
        </p:txBody>
      </p:sp>
      <p:pic>
        <p:nvPicPr>
          <p:cNvPr id="7" name="Content Placeholder 6" descr="group wwork"/>
          <p:cNvPicPr>
            <a:picLocks noGrp="1" noChangeAspect="1"/>
          </p:cNvPicPr>
          <p:nvPr>
            <p:ph sz="half" idx="2"/>
          </p:nvPr>
        </p:nvPicPr>
        <p:blipFill>
          <a:blip r:embed="rId2"/>
          <a:srcRect b="7558"/>
          <a:stretch>
            <a:fillRect/>
          </a:stretch>
        </p:blipFill>
        <p:spPr>
          <a:xfrm>
            <a:off x="5565140" y="2041525"/>
            <a:ext cx="6162040" cy="3153410"/>
          </a:xfrm>
          <a:prstGeom prst="rect">
            <a:avLst/>
          </a:prstGeom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Content Placeholder 9" descr="cbdbbdf08d34cf7fc2d227a44bcc947d"/>
          <p:cNvPicPr>
            <a:picLocks noGrp="1" noChangeAspect="1"/>
          </p:cNvPicPr>
          <p:nvPr>
            <p:ph sz="half" idx="2"/>
          </p:nvPr>
        </p:nvPicPr>
        <p:blipFill>
          <a:blip r:embed="rId2"/>
          <a:stretch>
            <a:fillRect/>
          </a:stretch>
        </p:blipFill>
        <p:spPr>
          <a:xfrm>
            <a:off x="0" y="-635"/>
            <a:ext cx="12191365" cy="6858635"/>
          </a:xfrm>
          <a:prstGeom prst="rect">
            <a:avLst/>
          </a:prstGeom>
        </p:spPr>
      </p:pic>
      <p:graphicFrame>
        <p:nvGraphicFramePr>
          <p:cNvPr id="13" name="Content Placeholder 12"/>
          <p:cNvGraphicFramePr>
            <a:graphicFrameLocks noGrp="1"/>
          </p:cNvGraphicFramePr>
          <p:nvPr>
            <p:ph sz="half" idx="1"/>
          </p:nvPr>
        </p:nvGraphicFramePr>
        <p:xfrm>
          <a:off x="1118870" y="941070"/>
          <a:ext cx="10763250" cy="2800350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1076325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2800350">
                <a:tc>
                  <a:txBody>
                    <a:bodyPr/>
                    <a:lstStyle/>
                    <a:p>
                      <a:pPr indent="0">
                        <a:buNone/>
                      </a:pPr>
                      <a:r>
                        <a:rPr lang="en-US" sz="4000" b="1">
                          <a:latin typeface="Times New Roman" panose="02020603050405020304" charset="0"/>
                          <a:ea typeface="Times New Roman" panose="02020603050405020304" charset="0"/>
                          <a:cs typeface="Times New Roman" panose="02020603050405020304" charset="0"/>
                        </a:rPr>
                        <a:t>* Homework:</a:t>
                      </a:r>
                    </a:p>
                    <a:p>
                      <a:pPr indent="0">
                        <a:buNone/>
                      </a:pPr>
                      <a:r>
                        <a:rPr lang="en-US" sz="4000" b="0">
                          <a:latin typeface="Times New Roman" panose="02020603050405020304" charset="0"/>
                          <a:ea typeface="Times New Roman" panose="02020603050405020304" charset="0"/>
                          <a:cs typeface="Times New Roman" panose="02020603050405020304" charset="0"/>
                        </a:rPr>
                        <a:t>- Learn by heart all structures and vocabulary.</a:t>
                      </a:r>
                    </a:p>
                    <a:p>
                      <a:pPr indent="0">
                        <a:buNone/>
                      </a:pPr>
                      <a:r>
                        <a:rPr lang="en-US" sz="4000" b="0">
                          <a:latin typeface="Times New Roman" panose="02020603050405020304" charset="0"/>
                          <a:ea typeface="Times New Roman" panose="02020603050405020304" charset="0"/>
                          <a:cs typeface="Times New Roman" panose="02020603050405020304" charset="0"/>
                        </a:rPr>
                        <a:t>- Prepare LESSON 8 “GOING AWAY”  - VOCABULARY: MEANS OF TRANSPORT.</a:t>
                      </a:r>
                    </a:p>
                  </a:txBody>
                  <a:tcPr marL="0" marR="0" marT="0" marB="0">
                    <a:lnL>
                      <a:noFill/>
                    </a:lnL>
                    <a:lnR cap="flat">
                      <a:noFill/>
                    </a:lnR>
                    <a:lnT cap="flat">
                      <a:noFill/>
                    </a:lnT>
                    <a:lnB cap="flat"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Office Theme">
  <a:themeElements>
    <a:clrScheme name="Green">
      <a:dk1>
        <a:sysClr val="windowText" lastClr="000000"/>
      </a:dk1>
      <a:lt1>
        <a:sysClr val="window" lastClr="FFFFFF"/>
      </a:lt1>
      <a:dk2>
        <a:srgbClr val="455F51"/>
      </a:dk2>
      <a:lt2>
        <a:srgbClr val="E3DED1"/>
      </a:lt2>
      <a:accent1>
        <a:srgbClr val="549E39"/>
      </a:accent1>
      <a:accent2>
        <a:srgbClr val="8AB833"/>
      </a:accent2>
      <a:accent3>
        <a:srgbClr val="C0CF3A"/>
      </a:accent3>
      <a:accent4>
        <a:srgbClr val="029676"/>
      </a:accent4>
      <a:accent5>
        <a:srgbClr val="4AB5C4"/>
      </a:accent5>
      <a:accent6>
        <a:srgbClr val="0989B1"/>
      </a:accent6>
      <a:hlink>
        <a:srgbClr val="6B9F25"/>
      </a:hlink>
      <a:folHlink>
        <a:srgbClr val="BA6906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254</Words>
  <Application>Microsoft Office PowerPoint</Application>
  <PresentationFormat>Widescreen</PresentationFormat>
  <Paragraphs>60</Paragraphs>
  <Slides>11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7" baseType="lpstr">
      <vt:lpstr>Arial</vt:lpstr>
      <vt:lpstr>Arial Black</vt:lpstr>
      <vt:lpstr>Calibri</vt:lpstr>
      <vt:lpstr>Calibri Light</vt:lpstr>
      <vt:lpstr>Times New Roman</vt:lpstr>
      <vt:lpstr>Office Theme</vt:lpstr>
      <vt:lpstr>PowerPoint Presentation</vt:lpstr>
      <vt:lpstr>PowerPoint Presentation</vt:lpstr>
      <vt:lpstr>PowerPoint Presentation</vt:lpstr>
      <vt:lpstr>* MATCHING:</vt:lpstr>
      <vt:lpstr>PowerPoint Presentation</vt:lpstr>
      <vt:lpstr>2/ PAST SIMPLE TENNIS. Play in pairs. Follow the instructions:</vt:lpstr>
      <vt:lpstr>3/ WORDSNAKE. Find seven object pronouns:</vt:lpstr>
      <vt:lpstr>4/ Unscramble the words to find five life events:</vt:lpstr>
      <vt:lpstr>5/ FIND SOMEONE WHO... . Walk around the class and ask questions. Write a differen name for each question:</vt:lpstr>
      <vt:lpstr>DISCUSSION TIME!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WPS Presentation</dc:title>
  <dc:creator/>
  <cp:lastModifiedBy>Home</cp:lastModifiedBy>
  <cp:revision>46</cp:revision>
  <dcterms:created xsi:type="dcterms:W3CDTF">2021-07-02T06:48:00Z</dcterms:created>
  <dcterms:modified xsi:type="dcterms:W3CDTF">2022-08-15T01:02:31Z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KSOProductBuildVer">
    <vt:lpwstr>1033-11.2.0.10200</vt:lpwstr>
  </property>
</Properties>
</file>